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4" r:id="rId1"/>
  </p:sldMasterIdLst>
  <p:sldIdLst>
    <p:sldId id="256" r:id="rId2"/>
    <p:sldId id="257" r:id="rId3"/>
    <p:sldId id="258" r:id="rId4"/>
    <p:sldId id="262" r:id="rId5"/>
    <p:sldId id="259" r:id="rId6"/>
    <p:sldId id="260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714"/>
  </p:normalViewPr>
  <p:slideViewPr>
    <p:cSldViewPr snapToGrid="0" snapToObjects="1">
      <p:cViewPr varScale="1">
        <p:scale>
          <a:sx n="112" d="100"/>
          <a:sy n="112" d="100"/>
        </p:scale>
        <p:origin x="1640" y="17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esProps" Target="presProps.xml"/><Relationship Id="rId9" Type="http://schemas.openxmlformats.org/officeDocument/2006/relationships/viewProps" Target="viewProps.xml"/><Relationship Id="rId10" Type="http://schemas.openxmlformats.org/officeDocument/2006/relationships/theme" Target="theme/theme1.xml"/><Relationship Id="rId1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jp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 Only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7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56" name="Google Shape;56;p7"/>
          <p:cNvSpPr txBox="1">
            <a:spLocks noGrp="1"/>
          </p:cNvSpPr>
          <p:nvPr>
            <p:ph type="dt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698FBD9-E1C8-AC42-ACD5-5EE8B5256BDC}" type="datetimeFigureOut">
              <a:rPr lang="en-US" smtClean="0"/>
              <a:t>4/12/19</a:t>
            </a:fld>
            <a:endParaRPr lang="en-US"/>
          </a:p>
        </p:txBody>
      </p:sp>
      <p:sp>
        <p:nvSpPr>
          <p:cNvPr id="57" name="Google Shape;57;p7"/>
          <p:cNvSpPr txBox="1">
            <a:spLocks noGrp="1"/>
          </p:cNvSpPr>
          <p:nvPr>
            <p:ph type="ft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/>
          </a:p>
        </p:txBody>
      </p:sp>
      <p:sp>
        <p:nvSpPr>
          <p:cNvPr id="58" name="Google Shape;58;p7"/>
          <p:cNvSpPr txBox="1">
            <a:spLocks noGrp="1"/>
          </p:cNvSpPr>
          <p:nvPr>
            <p:ph type="sldNum" idx="12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 with Caption">
    <p:spTree>
      <p:nvGrpSpPr>
        <p:cNvPr id="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0"/>
          <p:cNvSpPr txBox="1">
            <a:spLocks noGrp="1"/>
          </p:cNvSpPr>
          <p:nvPr>
            <p:ph type="title"/>
          </p:nvPr>
        </p:nvSpPr>
        <p:spPr>
          <a:xfrm>
            <a:off x="457200" y="792480"/>
            <a:ext cx="2142680" cy="12649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73" name="Google Shape;73;p10"/>
          <p:cNvSpPr>
            <a:spLocks noGrp="1"/>
          </p:cNvSpPr>
          <p:nvPr>
            <p:ph type="pic" idx="2"/>
          </p:nvPr>
        </p:nvSpPr>
        <p:spPr>
          <a:xfrm>
            <a:off x="2858610" y="838201"/>
            <a:ext cx="5904390" cy="5500456"/>
          </a:xfrm>
          <a:prstGeom prst="rect">
            <a:avLst/>
          </a:prstGeom>
          <a:solidFill>
            <a:schemeClr val="lt2"/>
          </a:solidFill>
          <a:ln w="76200" cap="flat" cmpd="sng">
            <a:solidFill>
              <a:srgbClr val="FFFFFF"/>
            </a:solidFill>
            <a:prstDash val="solid"/>
            <a:miter lim="800000"/>
            <a:headEnd type="none" w="sm" len="sm"/>
            <a:tailEnd type="none" w="sm" len="sm"/>
          </a:ln>
          <a:effectLst>
            <a:outerShdw blurRad="50800" dist="12700" dir="5400000" algn="t" rotWithShape="0">
              <a:srgbClr val="000000">
                <a:alpha val="58823"/>
              </a:srgbClr>
            </a:outerShdw>
          </a:effectLst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640"/>
              </a:spcBef>
              <a:spcAft>
                <a:spcPts val="0"/>
              </a:spcAft>
              <a:buClr>
                <a:schemeClr val="accent1"/>
              </a:buClr>
              <a:buSzPts val="272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560"/>
              </a:spcBef>
              <a:spcAft>
                <a:spcPts val="0"/>
              </a:spcAft>
              <a:buClr>
                <a:schemeClr val="accent1"/>
              </a:buClr>
              <a:buSzPts val="238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16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74" name="Google Shape;74;p10"/>
          <p:cNvSpPr txBox="1">
            <a:spLocks noGrp="1"/>
          </p:cNvSpPr>
          <p:nvPr>
            <p:ph type="body" idx="1"/>
          </p:nvPr>
        </p:nvSpPr>
        <p:spPr>
          <a:xfrm>
            <a:off x="457200" y="2133600"/>
            <a:ext cx="2139696" cy="42428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19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228600" algn="l" rtl="0">
              <a:spcBef>
                <a:spcPts val="240"/>
              </a:spcBef>
              <a:spcAft>
                <a:spcPts val="0"/>
              </a:spcAft>
              <a:buClr>
                <a:schemeClr val="accent1"/>
              </a:buClr>
              <a:buSzPts val="102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228600" algn="l" rtl="0">
              <a:spcBef>
                <a:spcPts val="20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228600" algn="l" rtl="0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228600" algn="l" rtl="0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228600" algn="l" rtl="0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228600" algn="l" rtl="0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228600" algn="l" rtl="0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228600" algn="l" rtl="0">
              <a:spcBef>
                <a:spcPts val="180"/>
              </a:spcBef>
              <a:spcAft>
                <a:spcPts val="0"/>
              </a:spcAft>
              <a:buClr>
                <a:schemeClr val="accent1"/>
              </a:buClr>
              <a:buSzPts val="900"/>
              <a:buFont typeface="Arial"/>
              <a:buNone/>
              <a:defRPr sz="9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75" name="Google Shape;75;p10"/>
          <p:cNvSpPr txBox="1">
            <a:spLocks noGrp="1"/>
          </p:cNvSpPr>
          <p:nvPr>
            <p:ph type="dt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698FBD9-E1C8-AC42-ACD5-5EE8B5256BDC}" type="datetimeFigureOut">
              <a:rPr lang="en-US" smtClean="0"/>
              <a:t>4/12/19</a:t>
            </a:fld>
            <a:endParaRPr lang="en-US"/>
          </a:p>
        </p:txBody>
      </p:sp>
      <p:sp>
        <p:nvSpPr>
          <p:cNvPr id="76" name="Google Shape;76;p10"/>
          <p:cNvSpPr txBox="1">
            <a:spLocks noGrp="1"/>
          </p:cNvSpPr>
          <p:nvPr>
            <p:ph type="ft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/>
          </a:p>
        </p:txBody>
      </p:sp>
      <p:sp>
        <p:nvSpPr>
          <p:cNvPr id="77" name="Google Shape;77;p10"/>
          <p:cNvSpPr txBox="1">
            <a:spLocks noGrp="1"/>
          </p:cNvSpPr>
          <p:nvPr>
            <p:ph type="sldNum" idx="12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Title and Vertical Text"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11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0" name="Google Shape;80;p11"/>
          <p:cNvSpPr txBox="1">
            <a:spLocks noGrp="1"/>
          </p:cNvSpPr>
          <p:nvPr>
            <p:ph type="body" idx="1"/>
          </p:nvPr>
        </p:nvSpPr>
        <p:spPr>
          <a:xfrm rot="5400000">
            <a:off x="2133600" y="-76200"/>
            <a:ext cx="4876800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814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04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655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1469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62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1" name="Google Shape;81;p11"/>
          <p:cNvSpPr txBox="1">
            <a:spLocks noGrp="1"/>
          </p:cNvSpPr>
          <p:nvPr>
            <p:ph type="dt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698FBD9-E1C8-AC42-ACD5-5EE8B5256BDC}" type="datetimeFigureOut">
              <a:rPr lang="en-US" smtClean="0"/>
              <a:t>4/12/19</a:t>
            </a:fld>
            <a:endParaRPr lang="en-US"/>
          </a:p>
        </p:txBody>
      </p:sp>
      <p:sp>
        <p:nvSpPr>
          <p:cNvPr id="82" name="Google Shape;82;p11"/>
          <p:cNvSpPr txBox="1">
            <a:spLocks noGrp="1"/>
          </p:cNvSpPr>
          <p:nvPr>
            <p:ph type="ft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/>
          </a:p>
        </p:txBody>
      </p:sp>
      <p:sp>
        <p:nvSpPr>
          <p:cNvPr id="83" name="Google Shape;83;p11"/>
          <p:cNvSpPr txBox="1">
            <a:spLocks noGrp="1"/>
          </p:cNvSpPr>
          <p:nvPr>
            <p:ph type="sldNum" idx="12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 Title and Text">
    <p:spTree>
      <p:nvGrpSpPr>
        <p:cNvPr id="1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2"/>
          <p:cNvSpPr txBox="1">
            <a:spLocks noGrp="1"/>
          </p:cNvSpPr>
          <p:nvPr>
            <p:ph type="title"/>
          </p:nvPr>
        </p:nvSpPr>
        <p:spPr>
          <a:xfrm rot="5400000">
            <a:off x="4724400" y="2514600"/>
            <a:ext cx="5867400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body" idx="1"/>
          </p:nvPr>
        </p:nvSpPr>
        <p:spPr>
          <a:xfrm rot="5400000">
            <a:off x="533400" y="533400"/>
            <a:ext cx="5867400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814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04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655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1469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62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87" name="Google Shape;87;p12"/>
          <p:cNvSpPr txBox="1">
            <a:spLocks noGrp="1"/>
          </p:cNvSpPr>
          <p:nvPr>
            <p:ph type="dt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698FBD9-E1C8-AC42-ACD5-5EE8B5256BDC}" type="datetimeFigureOut">
              <a:rPr lang="en-US" smtClean="0"/>
              <a:t>4/12/19</a:t>
            </a:fld>
            <a:endParaRPr lang="en-US"/>
          </a:p>
        </p:txBody>
      </p:sp>
      <p:sp>
        <p:nvSpPr>
          <p:cNvPr id="88" name="Google Shape;88;p12"/>
          <p:cNvSpPr txBox="1">
            <a:spLocks noGrp="1"/>
          </p:cNvSpPr>
          <p:nvPr>
            <p:ph type="ft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/>
          </a:p>
        </p:txBody>
      </p:sp>
      <p:sp>
        <p:nvSpPr>
          <p:cNvPr id="89" name="Google Shape;89;p12"/>
          <p:cNvSpPr txBox="1">
            <a:spLocks noGrp="1"/>
          </p:cNvSpPr>
          <p:nvPr>
            <p:ph type="sldNum" idx="12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8"/>
          <p:cNvSpPr txBox="1">
            <a:spLocks noGrp="1"/>
          </p:cNvSpPr>
          <p:nvPr>
            <p:ph type="dt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698FBD9-E1C8-AC42-ACD5-5EE8B5256BDC}" type="datetimeFigureOut">
              <a:rPr lang="en-US" smtClean="0"/>
              <a:t>4/12/19</a:t>
            </a:fld>
            <a:endParaRPr lang="en-US"/>
          </a:p>
        </p:txBody>
      </p:sp>
      <p:sp>
        <p:nvSpPr>
          <p:cNvPr id="61" name="Google Shape;61;p8"/>
          <p:cNvSpPr txBox="1">
            <a:spLocks noGrp="1"/>
          </p:cNvSpPr>
          <p:nvPr>
            <p:ph type="ft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/>
          </a:p>
        </p:txBody>
      </p:sp>
      <p:sp>
        <p:nvSpPr>
          <p:cNvPr id="62" name="Google Shape;62;p8"/>
          <p:cNvSpPr txBox="1">
            <a:spLocks noGrp="1"/>
          </p:cNvSpPr>
          <p:nvPr>
            <p:ph type="sldNum" idx="12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1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  <p:extLst/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98FBD9-E1C8-AC42-ACD5-5EE8B5256BDC}" type="datetimeFigureOut">
              <a:rPr lang="en-US" smtClean="0"/>
              <a:t>4/12/19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3470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/>
          <p:nvPr/>
        </p:nvSpPr>
        <p:spPr>
          <a:xfrm>
            <a:off x="0" y="220786"/>
            <a:ext cx="9144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" name="Google Shape;11;p1"/>
          <p:cNvSpPr txBox="1">
            <a:spLocks noGrp="1"/>
          </p:cNvSpPr>
          <p:nvPr>
            <p:ph type="title"/>
          </p:nvPr>
        </p:nvSpPr>
        <p:spPr>
          <a:xfrm>
            <a:off x="457200" y="533400"/>
            <a:ext cx="8229600" cy="990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000"/>
              <a:buFont typeface="Arial"/>
              <a:buNone/>
              <a:defRPr sz="4000" b="0" i="0" u="none" strike="noStrike" cap="non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87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358140" algn="l" rtl="0">
              <a:spcBef>
                <a:spcPts val="480"/>
              </a:spcBef>
              <a:spcAft>
                <a:spcPts val="0"/>
              </a:spcAft>
              <a:buClr>
                <a:schemeClr val="accent1"/>
              </a:buClr>
              <a:buSzPts val="204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914400" marR="0" lvl="1" indent="-336550" algn="l" rtl="0">
              <a:spcBef>
                <a:spcPts val="400"/>
              </a:spcBef>
              <a:spcAft>
                <a:spcPts val="0"/>
              </a:spcAft>
              <a:buClr>
                <a:schemeClr val="accent1"/>
              </a:buClr>
              <a:buSzPts val="17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371600" marR="0" lvl="2" indent="-331469" algn="l" rtl="0">
              <a:spcBef>
                <a:spcPts val="360"/>
              </a:spcBef>
              <a:spcAft>
                <a:spcPts val="0"/>
              </a:spcAft>
              <a:buClr>
                <a:schemeClr val="accent1"/>
              </a:buClr>
              <a:buSzPts val="162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828800" marR="0" lvl="3" indent="-330200" algn="l" rtl="0">
              <a:spcBef>
                <a:spcPts val="320"/>
              </a:spcBef>
              <a:spcAft>
                <a:spcPts val="0"/>
              </a:spcAft>
              <a:buClr>
                <a:schemeClr val="accent1"/>
              </a:buClr>
              <a:buSzPts val="1600"/>
              <a:buFont typeface="Arial"/>
              <a:buChar char="•"/>
              <a:defRPr sz="16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286000" marR="0" lvl="4" indent="-317500" algn="l" rtl="0">
              <a:spcBef>
                <a:spcPts val="280"/>
              </a:spcBef>
              <a:spcAft>
                <a:spcPts val="0"/>
              </a:spcAft>
              <a:buClr>
                <a:schemeClr val="accent1"/>
              </a:buClr>
              <a:buSzPts val="1400"/>
              <a:buFont typeface="Arial"/>
              <a:buChar char="•"/>
              <a:defRPr sz="14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743200" marR="0" lvl="5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11150" algn="l" rtl="0">
              <a:spcBef>
                <a:spcPts val="26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Arial"/>
              <a:buChar char="•"/>
              <a:defRPr sz="13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/>
          <p:nvPr/>
        </p:nvSpPr>
        <p:spPr>
          <a:xfrm>
            <a:off x="0" y="0"/>
            <a:ext cx="9144000" cy="36576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" name="Google Shape;14;p1"/>
          <p:cNvSpPr txBox="1">
            <a:spLocks noGrp="1"/>
          </p:cNvSpPr>
          <p:nvPr>
            <p:ph type="dt" idx="10"/>
          </p:nvPr>
        </p:nvSpPr>
        <p:spPr>
          <a:xfrm>
            <a:off x="457200" y="18288"/>
            <a:ext cx="28956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8698FBD9-E1C8-AC42-ACD5-5EE8B5256BDC}" type="datetimeFigureOut">
              <a:rPr lang="en-US" smtClean="0"/>
              <a:t>4/12/19</a:t>
            </a:fld>
            <a:endParaRPr lang="en-US"/>
          </a:p>
        </p:txBody>
      </p:sp>
      <p:sp>
        <p:nvSpPr>
          <p:cNvPr id="15" name="Google Shape;15;p1"/>
          <p:cNvSpPr txBox="1">
            <a:spLocks noGrp="1"/>
          </p:cNvSpPr>
          <p:nvPr>
            <p:ph type="ftr" idx="11"/>
          </p:nvPr>
        </p:nvSpPr>
        <p:spPr>
          <a:xfrm>
            <a:off x="3429000" y="18288"/>
            <a:ext cx="4114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 lang="en-US"/>
          </a:p>
        </p:txBody>
      </p:sp>
      <p:sp>
        <p:nvSpPr>
          <p:cNvPr id="16" name="Google Shape;16;p1"/>
          <p:cNvSpPr txBox="1">
            <a:spLocks noGrp="1"/>
          </p:cNvSpPr>
          <p:nvPr>
            <p:ph type="sldNum" idx="12"/>
          </p:nvPr>
        </p:nvSpPr>
        <p:spPr>
          <a:xfrm>
            <a:off x="7620000" y="18288"/>
            <a:ext cx="1066800" cy="32918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0" marR="0" lvl="1" indent="0" algn="l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0" marR="0" lvl="2" indent="0" algn="l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0" marR="0" lvl="3" indent="0" algn="l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0" marR="0" lvl="4" indent="0" algn="l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0" marR="0" lvl="5" indent="0" algn="l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0" marR="0" lvl="6" indent="0" algn="l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0" marR="0" lvl="7" indent="0" algn="l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0" marR="0" lvl="8" indent="0" algn="l" rtl="0">
              <a:spcBef>
                <a:spcPts val="0"/>
              </a:spcBef>
              <a:buNone/>
              <a:defRPr sz="1400" b="1" i="0" u="none" strike="noStrike" cap="none">
                <a:solidFill>
                  <a:srgbClr val="FFFFFF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fld id="{CF24EDC1-575E-7249-A6A7-C51D012F9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612766"/>
      </p:ext>
    </p:extLst>
  </p:cSld>
  <p:clrMap bg1="lt1" tx1="dk1" bg2="dk2" tx2="lt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</p:sldLayoutIdLst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 eaLnBrk="1" hangingPunct="1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2.png"/><Relationship Id="rId3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4192126"/>
            <a:ext cx="9144000" cy="1936826"/>
          </a:xfrm>
          <a:prstGeom prst="rect">
            <a:avLst/>
          </a:prstGeom>
          <a:solidFill>
            <a:schemeClr val="bg1">
              <a:alpha val="69000"/>
            </a:schemeClr>
          </a:solidFill>
          <a:ln w="38100">
            <a:solidFill>
              <a:schemeClr val="tx1"/>
            </a:solidFill>
          </a:ln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200" b="1" dirty="0"/>
              <a:t>How does removal of a dominant species alter community response to </a:t>
            </a:r>
            <a:r>
              <a:rPr lang="en-US" sz="3200" b="1" dirty="0" smtClean="0"/>
              <a:t>nitrogen </a:t>
            </a:r>
            <a:r>
              <a:rPr lang="en-US" sz="3200" b="1" dirty="0"/>
              <a:t>addition?</a:t>
            </a:r>
            <a:r>
              <a:rPr lang="en-US" sz="3000" dirty="0" smtClean="0"/>
              <a:t/>
            </a:r>
            <a:br>
              <a:rPr lang="en-US" sz="3000" dirty="0" smtClean="0"/>
            </a:br>
            <a:r>
              <a:rPr lang="en-US" sz="2800" dirty="0" smtClean="0"/>
              <a:t>Laurel Brigham</a:t>
            </a:r>
            <a:endParaRPr lang="en-US" sz="3000" dirty="0"/>
          </a:p>
        </p:txBody>
      </p:sp>
    </p:spTree>
    <p:extLst>
      <p:ext uri="{BB962C8B-B14F-4D97-AF65-F5344CB8AC3E}">
        <p14:creationId xmlns:p14="http://schemas.microsoft.com/office/powerpoint/2010/main" val="36094790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Motivation and Background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Communities across the globe are experiencing ecological presses, such as nitrogen (N) </a:t>
            </a:r>
            <a:r>
              <a:rPr lang="en-US" dirty="0" smtClean="0"/>
              <a:t>deposition, that </a:t>
            </a:r>
            <a:r>
              <a:rPr lang="en-US" dirty="0"/>
              <a:t>are causing shifts in community structure and function</a:t>
            </a:r>
            <a:r>
              <a:rPr lang="en-US" dirty="0" smtClean="0"/>
              <a:t>.</a:t>
            </a:r>
          </a:p>
          <a:p>
            <a:r>
              <a:rPr lang="en-US" dirty="0"/>
              <a:t>Dominant species have a disproportionate influence on the community through species interactions and nutrient dynamics. </a:t>
            </a:r>
            <a:endParaRPr lang="en-US" dirty="0" smtClean="0"/>
          </a:p>
          <a:p>
            <a:r>
              <a:rPr lang="en-US" dirty="0" smtClean="0"/>
              <a:t>The </a:t>
            </a:r>
            <a:r>
              <a:rPr lang="en-US" dirty="0"/>
              <a:t>response of these dominants to the ecological press may then shape the </a:t>
            </a:r>
            <a:r>
              <a:rPr lang="en-US" dirty="0" smtClean="0"/>
              <a:t>community </a:t>
            </a:r>
            <a:r>
              <a:rPr lang="en-US" dirty="0"/>
              <a:t>response. 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3401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Approach</a:t>
            </a:r>
          </a:p>
        </p:txBody>
      </p:sp>
      <p:sp>
        <p:nvSpPr>
          <p:cNvPr id="4" name="Content Placeholder 2"/>
          <p:cNvSpPr txBox="1">
            <a:spLocks/>
          </p:cNvSpPr>
          <p:nvPr/>
        </p:nvSpPr>
        <p:spPr>
          <a:xfrm>
            <a:off x="123568" y="1662087"/>
            <a:ext cx="4794652" cy="4580237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3429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457200" rtl="0" eaLnBrk="1" latinLnBrk="0" hangingPunct="1">
              <a:spcBef>
                <a:spcPct val="20000"/>
              </a:spcBef>
              <a:buFont typeface="Arial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457200" rtl="0" eaLnBrk="1" latinLnBrk="0" hangingPunct="1">
              <a:spcBef>
                <a:spcPct val="20000"/>
              </a:spcBef>
              <a:buFont typeface="Arial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457200" rtl="0" eaLnBrk="1" latinLnBrk="0" hangingPunct="1">
              <a:spcBef>
                <a:spcPct val="20000"/>
              </a:spcBef>
              <a:buFont typeface="Arial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 smtClean="0"/>
              <a:t>System: Moist meadow at Niwot Ridge, CO</a:t>
            </a:r>
          </a:p>
          <a:p>
            <a:r>
              <a:rPr lang="en-US" dirty="0" smtClean="0"/>
              <a:t>Duration: 2002-2018</a:t>
            </a:r>
          </a:p>
          <a:p>
            <a:r>
              <a:rPr lang="en-US" dirty="0" smtClean="0"/>
              <a:t>Experimentally manipulated the plant community by removing dominant species  </a:t>
            </a:r>
          </a:p>
          <a:p>
            <a:pPr lvl="1"/>
            <a:r>
              <a:rPr lang="en-US" dirty="0" smtClean="0"/>
              <a:t>Either </a:t>
            </a:r>
            <a:r>
              <a:rPr lang="en-US" i="1" dirty="0" err="1" smtClean="0"/>
              <a:t>Deschampsia</a:t>
            </a:r>
            <a:r>
              <a:rPr lang="en-US" i="1" dirty="0" smtClean="0"/>
              <a:t> </a:t>
            </a:r>
            <a:r>
              <a:rPr lang="en-US" i="1" dirty="0" err="1" smtClean="0"/>
              <a:t>cespitosa</a:t>
            </a:r>
            <a:r>
              <a:rPr lang="en-US" i="1" dirty="0" smtClean="0"/>
              <a:t> </a:t>
            </a:r>
            <a:r>
              <a:rPr lang="en-US" dirty="0" smtClean="0"/>
              <a:t>(bunchgrass) or </a:t>
            </a:r>
            <a:r>
              <a:rPr lang="en-US" i="1" dirty="0" err="1" smtClean="0"/>
              <a:t>Geum</a:t>
            </a:r>
            <a:r>
              <a:rPr lang="en-US" i="1" dirty="0" smtClean="0"/>
              <a:t> </a:t>
            </a:r>
            <a:r>
              <a:rPr lang="en-US" i="1" dirty="0" err="1" smtClean="0"/>
              <a:t>rossii</a:t>
            </a:r>
            <a:r>
              <a:rPr lang="en-US" i="1" dirty="0" smtClean="0"/>
              <a:t> </a:t>
            </a:r>
            <a:r>
              <a:rPr lang="en-US" dirty="0" smtClean="0"/>
              <a:t>(forb)</a:t>
            </a:r>
          </a:p>
        </p:txBody>
      </p:sp>
      <p:grpSp>
        <p:nvGrpSpPr>
          <p:cNvPr id="18" name="Group 17">
            <a:extLst>
              <a:ext uri="{FF2B5EF4-FFF2-40B4-BE49-F238E27FC236}">
                <a16:creationId xmlns="" xmlns:a16="http://schemas.microsoft.com/office/drawing/2014/main" id="{804A4B0A-FE62-3643-B502-9DD962F6DB0B}"/>
              </a:ext>
            </a:extLst>
          </p:cNvPr>
          <p:cNvGrpSpPr/>
          <p:nvPr/>
        </p:nvGrpSpPr>
        <p:grpSpPr>
          <a:xfrm>
            <a:off x="5066270" y="1981200"/>
            <a:ext cx="4077730" cy="4580237"/>
            <a:chOff x="2801814" y="492370"/>
            <a:chExt cx="5650523" cy="5557545"/>
          </a:xfrm>
        </p:grpSpPr>
        <p:grpSp>
          <p:nvGrpSpPr>
            <p:cNvPr id="19" name="Group 18">
              <a:extLst>
                <a:ext uri="{FF2B5EF4-FFF2-40B4-BE49-F238E27FC236}">
                  <a16:creationId xmlns="" xmlns:a16="http://schemas.microsoft.com/office/drawing/2014/main" id="{2C31F934-11BE-7245-9A07-AF97A7839969}"/>
                </a:ext>
              </a:extLst>
            </p:cNvPr>
            <p:cNvGrpSpPr/>
            <p:nvPr/>
          </p:nvGrpSpPr>
          <p:grpSpPr>
            <a:xfrm>
              <a:off x="2801814" y="492370"/>
              <a:ext cx="5359435" cy="5557545"/>
              <a:chOff x="973014" y="1078524"/>
              <a:chExt cx="5359435" cy="5557545"/>
            </a:xfrm>
          </p:grpSpPr>
          <p:grpSp>
            <p:nvGrpSpPr>
              <p:cNvPr id="22" name="Group 21">
                <a:extLst>
                  <a:ext uri="{FF2B5EF4-FFF2-40B4-BE49-F238E27FC236}">
                    <a16:creationId xmlns="" xmlns:a16="http://schemas.microsoft.com/office/drawing/2014/main" id="{8297D40E-8C0A-0F42-993A-3C35517F9A8D}"/>
                  </a:ext>
                </a:extLst>
              </p:cNvPr>
              <p:cNvGrpSpPr/>
              <p:nvPr/>
            </p:nvGrpSpPr>
            <p:grpSpPr>
              <a:xfrm>
                <a:off x="1559170" y="1690688"/>
                <a:ext cx="4536830" cy="4808192"/>
                <a:chOff x="3798276" y="2335944"/>
                <a:chExt cx="4632080" cy="3281138"/>
              </a:xfrm>
            </p:grpSpPr>
            <p:sp>
              <p:nvSpPr>
                <p:cNvPr id="24" name="Rectangle 23">
                  <a:extLst>
                    <a:ext uri="{FF2B5EF4-FFF2-40B4-BE49-F238E27FC236}">
                      <a16:creationId xmlns="" xmlns:a16="http://schemas.microsoft.com/office/drawing/2014/main" id="{97406C8E-1C73-844A-AA0A-BFD2EB369AE3}"/>
                    </a:ext>
                  </a:extLst>
                </p:cNvPr>
                <p:cNvSpPr/>
                <p:nvPr/>
              </p:nvSpPr>
              <p:spPr>
                <a:xfrm>
                  <a:off x="3798276" y="2335944"/>
                  <a:ext cx="1383323" cy="1324708"/>
                </a:xfrm>
                <a:prstGeom prst="rect">
                  <a:avLst/>
                </a:prstGeom>
                <a:noFill/>
                <a:ln w="38100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5" name="Rectangle 24">
                  <a:extLst>
                    <a:ext uri="{FF2B5EF4-FFF2-40B4-BE49-F238E27FC236}">
                      <a16:creationId xmlns="" xmlns:a16="http://schemas.microsoft.com/office/drawing/2014/main" id="{83393F66-DF4A-7E4A-8B78-00570C5715E9}"/>
                    </a:ext>
                  </a:extLst>
                </p:cNvPr>
                <p:cNvSpPr/>
                <p:nvPr/>
              </p:nvSpPr>
              <p:spPr>
                <a:xfrm>
                  <a:off x="3798276" y="4286513"/>
                  <a:ext cx="1383323" cy="1324708"/>
                </a:xfrm>
                <a:prstGeom prst="rect">
                  <a:avLst/>
                </a:prstGeom>
                <a:noFill/>
                <a:ln w="3810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6" name="Rectangle 25">
                  <a:extLst>
                    <a:ext uri="{FF2B5EF4-FFF2-40B4-BE49-F238E27FC236}">
                      <a16:creationId xmlns="" xmlns:a16="http://schemas.microsoft.com/office/drawing/2014/main" id="{E7FC368F-EE34-DE43-85BF-CAB3AB48D0C3}"/>
                    </a:ext>
                  </a:extLst>
                </p:cNvPr>
                <p:cNvSpPr/>
                <p:nvPr/>
              </p:nvSpPr>
              <p:spPr>
                <a:xfrm>
                  <a:off x="5404338" y="4286513"/>
                  <a:ext cx="1383323" cy="1324708"/>
                </a:xfrm>
                <a:prstGeom prst="rect">
                  <a:avLst/>
                </a:prstGeom>
                <a:noFill/>
                <a:ln w="3810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7" name="Rectangle 26">
                  <a:extLst>
                    <a:ext uri="{FF2B5EF4-FFF2-40B4-BE49-F238E27FC236}">
                      <a16:creationId xmlns="" xmlns:a16="http://schemas.microsoft.com/office/drawing/2014/main" id="{195B3F8A-D71A-E14C-A565-0773197864F7}"/>
                    </a:ext>
                  </a:extLst>
                </p:cNvPr>
                <p:cNvSpPr/>
                <p:nvPr/>
              </p:nvSpPr>
              <p:spPr>
                <a:xfrm>
                  <a:off x="7010399" y="4292374"/>
                  <a:ext cx="1383323" cy="1324708"/>
                </a:xfrm>
                <a:prstGeom prst="rect">
                  <a:avLst/>
                </a:prstGeom>
                <a:noFill/>
                <a:ln w="38100">
                  <a:solidFill>
                    <a:schemeClr val="accent3">
                      <a:lumMod val="50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8" name="Rectangle 27">
                  <a:extLst>
                    <a:ext uri="{FF2B5EF4-FFF2-40B4-BE49-F238E27FC236}">
                      <a16:creationId xmlns="" xmlns:a16="http://schemas.microsoft.com/office/drawing/2014/main" id="{22652714-55A0-1C4E-8130-EDF8A76628B6}"/>
                    </a:ext>
                  </a:extLst>
                </p:cNvPr>
                <p:cNvSpPr/>
                <p:nvPr/>
              </p:nvSpPr>
              <p:spPr>
                <a:xfrm>
                  <a:off x="5404337" y="2335944"/>
                  <a:ext cx="1383323" cy="1324708"/>
                </a:xfrm>
                <a:prstGeom prst="rect">
                  <a:avLst/>
                </a:prstGeom>
                <a:noFill/>
                <a:ln w="38100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29" name="Rectangle 28">
                  <a:extLst>
                    <a:ext uri="{FF2B5EF4-FFF2-40B4-BE49-F238E27FC236}">
                      <a16:creationId xmlns="" xmlns:a16="http://schemas.microsoft.com/office/drawing/2014/main" id="{2A54517A-0CAB-354C-9E63-5B09ACEC6303}"/>
                    </a:ext>
                  </a:extLst>
                </p:cNvPr>
                <p:cNvSpPr/>
                <p:nvPr/>
              </p:nvSpPr>
              <p:spPr>
                <a:xfrm>
                  <a:off x="7047033" y="2335944"/>
                  <a:ext cx="1383323" cy="1324708"/>
                </a:xfrm>
                <a:prstGeom prst="rect">
                  <a:avLst/>
                </a:prstGeom>
                <a:noFill/>
                <a:ln w="38100">
                  <a:solidFill>
                    <a:schemeClr val="accent5">
                      <a:lumMod val="75000"/>
                    </a:schemeClr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</p:grpSp>
          <p:sp>
            <p:nvSpPr>
              <p:cNvPr id="23" name="Rectangle 22">
                <a:extLst>
                  <a:ext uri="{FF2B5EF4-FFF2-40B4-BE49-F238E27FC236}">
                    <a16:creationId xmlns="" xmlns:a16="http://schemas.microsoft.com/office/drawing/2014/main" id="{A8A844BF-33FA-5C44-9FAB-465569EAE901}"/>
                  </a:ext>
                </a:extLst>
              </p:cNvPr>
              <p:cNvSpPr/>
              <p:nvPr/>
            </p:nvSpPr>
            <p:spPr>
              <a:xfrm>
                <a:off x="973014" y="1078524"/>
                <a:ext cx="5359435" cy="5557545"/>
              </a:xfrm>
              <a:prstGeom prst="rect">
                <a:avLst/>
              </a:prstGeom>
              <a:noFill/>
              <a:ln w="28575">
                <a:solidFill>
                  <a:schemeClr val="tx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sp>
          <p:nvSpPr>
            <p:cNvPr id="20" name="TextBox 19">
              <a:extLst>
                <a:ext uri="{FF2B5EF4-FFF2-40B4-BE49-F238E27FC236}">
                  <a16:creationId xmlns="" xmlns:a16="http://schemas.microsoft.com/office/drawing/2014/main" id="{E04FC394-69FA-3744-A457-F611E92AADFC}"/>
                </a:ext>
              </a:extLst>
            </p:cNvPr>
            <p:cNvSpPr txBox="1"/>
            <p:nvPr/>
          </p:nvSpPr>
          <p:spPr>
            <a:xfrm>
              <a:off x="2801814" y="576313"/>
              <a:ext cx="5650523" cy="502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u="sng" dirty="0" smtClean="0"/>
                <a:t>Nitrogen </a:t>
              </a:r>
              <a:r>
                <a:rPr lang="en-US" sz="2400" u="sng" dirty="0"/>
                <a:t>Addition</a:t>
              </a:r>
            </a:p>
          </p:txBody>
        </p:sp>
        <p:sp>
          <p:nvSpPr>
            <p:cNvPr id="21" name="TextBox 20">
              <a:extLst>
                <a:ext uri="{FF2B5EF4-FFF2-40B4-BE49-F238E27FC236}">
                  <a16:creationId xmlns="" xmlns:a16="http://schemas.microsoft.com/office/drawing/2014/main" id="{182D8483-8D68-5E4D-B691-BC603CF53AFC}"/>
                </a:ext>
              </a:extLst>
            </p:cNvPr>
            <p:cNvSpPr txBox="1"/>
            <p:nvPr/>
          </p:nvSpPr>
          <p:spPr>
            <a:xfrm>
              <a:off x="3387971" y="3272133"/>
              <a:ext cx="4642338" cy="5028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u="sng" dirty="0" smtClean="0"/>
                <a:t>No Addition</a:t>
              </a:r>
              <a:endParaRPr lang="en-US" sz="2400" u="sng" dirty="0"/>
            </a:p>
          </p:txBody>
        </p:sp>
      </p:grpSp>
      <p:pic>
        <p:nvPicPr>
          <p:cNvPr id="30" name="Picture 2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3729" y="2800335"/>
            <a:ext cx="751031" cy="753292"/>
          </a:xfrm>
          <a:prstGeom prst="rect">
            <a:avLst/>
          </a:prstGeom>
        </p:spPr>
      </p:pic>
      <p:pic>
        <p:nvPicPr>
          <p:cNvPr id="31" name="Picture 3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736460" y="5241835"/>
            <a:ext cx="751031" cy="753292"/>
          </a:xfrm>
          <a:prstGeom prst="rect">
            <a:avLst/>
          </a:prstGeom>
        </p:spPr>
      </p:pic>
      <p:pic>
        <p:nvPicPr>
          <p:cNvPr id="32" name="Picture 3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07272" y="2750030"/>
            <a:ext cx="904508" cy="1059283"/>
          </a:xfrm>
          <a:prstGeom prst="rect">
            <a:avLst/>
          </a:prstGeom>
        </p:spPr>
      </p:pic>
      <p:pic>
        <p:nvPicPr>
          <p:cNvPr id="33" name="Picture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12972" y="5061648"/>
            <a:ext cx="904508" cy="1059283"/>
          </a:xfrm>
          <a:prstGeom prst="rect">
            <a:avLst/>
          </a:prstGeom>
        </p:spPr>
      </p:pic>
      <p:sp>
        <p:nvSpPr>
          <p:cNvPr id="34" name="TextBox 33"/>
          <p:cNvSpPr txBox="1"/>
          <p:nvPr/>
        </p:nvSpPr>
        <p:spPr>
          <a:xfrm rot="18727150">
            <a:off x="5594976" y="3137408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None</a:t>
            </a:r>
            <a:endParaRPr lang="en-US" dirty="0"/>
          </a:p>
        </p:txBody>
      </p:sp>
      <p:sp>
        <p:nvSpPr>
          <p:cNvPr id="35" name="TextBox 34"/>
          <p:cNvSpPr txBox="1"/>
          <p:nvPr/>
        </p:nvSpPr>
        <p:spPr>
          <a:xfrm rot="18727150">
            <a:off x="5594975" y="5528484"/>
            <a:ext cx="73609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mtClean="0"/>
              <a:t>None</a:t>
            </a:r>
            <a:endParaRPr lang="en-US"/>
          </a:p>
        </p:txBody>
      </p:sp>
      <p:sp>
        <p:nvSpPr>
          <p:cNvPr id="42" name="TextBox 41"/>
          <p:cNvSpPr txBox="1"/>
          <p:nvPr/>
        </p:nvSpPr>
        <p:spPr>
          <a:xfrm rot="16200000">
            <a:off x="4569733" y="4188767"/>
            <a:ext cx="140134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u="sng" dirty="0" smtClean="0"/>
              <a:t>Removal</a:t>
            </a:r>
            <a:endParaRPr lang="en-US" sz="2400" u="sng" dirty="0"/>
          </a:p>
        </p:txBody>
      </p:sp>
    </p:spTree>
    <p:extLst>
      <p:ext uri="{BB962C8B-B14F-4D97-AF65-F5344CB8AC3E}">
        <p14:creationId xmlns:p14="http://schemas.microsoft.com/office/powerpoint/2010/main" val="2836105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About the Data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1127 rows and 71 columns </a:t>
            </a:r>
          </a:p>
          <a:p>
            <a:r>
              <a:rPr lang="en-US" sz="3200" dirty="0" smtClean="0"/>
              <a:t>42 plots resampled over 16 years</a:t>
            </a:r>
          </a:p>
          <a:p>
            <a:r>
              <a:rPr lang="en-US" sz="3200" dirty="0" smtClean="0"/>
              <a:t>Site (7) to be used as a blocking factor</a:t>
            </a:r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1941856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Anticipated Details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I will analyze temporal diversity trends and overall effects</a:t>
            </a:r>
          </a:p>
          <a:p>
            <a:pPr lvl="1"/>
            <a:r>
              <a:rPr lang="en-US" sz="2800" dirty="0" smtClean="0"/>
              <a:t>Richness</a:t>
            </a:r>
          </a:p>
          <a:p>
            <a:pPr lvl="1"/>
            <a:r>
              <a:rPr lang="en-US" sz="2800" dirty="0" smtClean="0"/>
              <a:t>Rate and direction of community change</a:t>
            </a:r>
          </a:p>
          <a:p>
            <a:pPr lvl="1"/>
            <a:r>
              <a:rPr lang="en-US" sz="2800" dirty="0" smtClean="0"/>
              <a:t>Community composition shifts</a:t>
            </a:r>
          </a:p>
          <a:p>
            <a:pPr lvl="1"/>
            <a:endParaRPr lang="en-US" sz="2800" dirty="0"/>
          </a:p>
          <a:p>
            <a:endParaRPr lang="en-US" sz="3200" dirty="0"/>
          </a:p>
        </p:txBody>
      </p:sp>
    </p:spTree>
    <p:extLst>
      <p:ext uri="{BB962C8B-B14F-4D97-AF65-F5344CB8AC3E}">
        <p14:creationId xmlns:p14="http://schemas.microsoft.com/office/powerpoint/2010/main" val="3590019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Anticipated Results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 smtClean="0"/>
              <a:t>Dominant species removal will have differing impacts on the community response to N, based on the identity of the species</a:t>
            </a:r>
          </a:p>
          <a:p>
            <a:pPr lvl="1"/>
            <a:r>
              <a:rPr lang="en-US" sz="2800" i="1" dirty="0" err="1" smtClean="0"/>
              <a:t>Deschampsia</a:t>
            </a:r>
            <a:r>
              <a:rPr lang="en-US" sz="2800" dirty="0" smtClean="0"/>
              <a:t> is a fast N cycler while </a:t>
            </a:r>
            <a:r>
              <a:rPr lang="en-US" sz="2800" i="1" dirty="0" err="1" smtClean="0"/>
              <a:t>Geum</a:t>
            </a:r>
            <a:r>
              <a:rPr lang="en-US" sz="2800" dirty="0" smtClean="0"/>
              <a:t> is a slow N cycler, their loss will have different effects depending on how/if the community compensates</a:t>
            </a:r>
            <a:endParaRPr lang="en-US" sz="2800" dirty="0"/>
          </a:p>
        </p:txBody>
      </p:sp>
    </p:spTree>
    <p:extLst>
      <p:ext uri="{BB962C8B-B14F-4D97-AF65-F5344CB8AC3E}">
        <p14:creationId xmlns:p14="http://schemas.microsoft.com/office/powerpoint/2010/main" val="2521244279"/>
      </p:ext>
    </p:extLst>
  </p:cSld>
  <p:clrMapOvr>
    <a:masterClrMapping/>
  </p:clrMapOvr>
</p:sld>
</file>

<file path=ppt/theme/theme1.xml><?xml version="1.0" encoding="utf-8"?>
<a:theme xmlns:a="http://schemas.openxmlformats.org/drawingml/2006/main" name="theme_sage">
  <a:themeElements>
    <a:clrScheme name="Clarity">
      <a:dk1>
        <a:srgbClr val="292934"/>
      </a:dk1>
      <a:lt1>
        <a:srgbClr val="FFFFFF"/>
      </a:lt1>
      <a:dk2>
        <a:srgbClr val="D2533C"/>
      </a:dk2>
      <a:lt2>
        <a:srgbClr val="F3F2DC"/>
      </a:lt2>
      <a:accent1>
        <a:srgbClr val="93A299"/>
      </a:accent1>
      <a:accent2>
        <a:srgbClr val="AD8F67"/>
      </a:accent2>
      <a:accent3>
        <a:srgbClr val="726056"/>
      </a:accent3>
      <a:accent4>
        <a:srgbClr val="4C5A6A"/>
      </a:accent4>
      <a:accent5>
        <a:srgbClr val="808DA0"/>
      </a:accent5>
      <a:accent6>
        <a:srgbClr val="79463D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theme_sage" id="{427A8983-2DB7-0D47-A4A0-0AFB2DC568A7}" vid="{99A5BF75-9E46-DB40-AB6D-31DB88266A6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theme_sage</Template>
  <TotalTime>3106</TotalTime>
  <Words>212</Words>
  <Application>Microsoft Macintosh PowerPoint</Application>
  <PresentationFormat>On-screen Show (4:3)</PresentationFormat>
  <Paragraphs>27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Arial</vt:lpstr>
      <vt:lpstr>theme_sage</vt:lpstr>
      <vt:lpstr>PowerPoint Presentation</vt:lpstr>
      <vt:lpstr>Motivation and Background</vt:lpstr>
      <vt:lpstr>Approach</vt:lpstr>
      <vt:lpstr>About the Data</vt:lpstr>
      <vt:lpstr>Anticipated Details</vt:lpstr>
      <vt:lpstr>Anticipated Results</vt:lpstr>
    </vt:vector>
  </TitlesOfParts>
  <Company>University of Colorado Boulder</Company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Project</dc:title>
  <dc:creator>Sam Flaxman</dc:creator>
  <cp:lastModifiedBy>Laurel Brigham</cp:lastModifiedBy>
  <cp:revision>11</cp:revision>
  <dcterms:created xsi:type="dcterms:W3CDTF">2015-03-02T05:00:33Z</dcterms:created>
  <dcterms:modified xsi:type="dcterms:W3CDTF">2019-04-14T21:42:46Z</dcterms:modified>
</cp:coreProperties>
</file>

<file path=docProps/thumbnail.jpeg>
</file>